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960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174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992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63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5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04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244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84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496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58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63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6A6A1-1BC5-4808-A79F-861877E2A449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350D5-DB3F-4EA9-B795-519B9F37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44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37761" y="222549"/>
            <a:ext cx="1904598" cy="19637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162" y="3133210"/>
            <a:ext cx="5433072" cy="3507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222549"/>
            <a:ext cx="9646371" cy="2739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Муниципальное бюджетное дошкольное образовательное учреждение</a:t>
            </a:r>
            <a:b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"</a:t>
            </a:r>
            <a:r>
              <a:rPr lang="ru-RU" sz="2400" b="1" dirty="0" err="1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Билингвальный</a:t>
            </a: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 детский сад №168 комбинированного вида"</a:t>
            </a:r>
            <a:b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Советского района</a:t>
            </a:r>
            <a:b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 города Казани </a:t>
            </a:r>
            <a:b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Республики Татарстан</a:t>
            </a:r>
            <a:endParaRPr lang="ru-RU" sz="2400" dirty="0">
              <a:ln w="9525">
                <a:solidFill>
                  <a:schemeClr val="tx1"/>
                </a:solidFill>
                <a:prstDash val="solid"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08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2909" y="2165684"/>
            <a:ext cx="6829091" cy="469231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 fontAlgn="base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ВОСПИТАТЕЛЯ </a:t>
            </a:r>
            <a:r>
              <a:rPr lang="ru-RU" dirty="0" smtClean="0"/>
              <a:t>— </a:t>
            </a:r>
            <a:r>
              <a:rPr lang="ru-RU" dirty="0"/>
              <a:t>успокоить, прежде всего взрослых: пригласить их осмотреть групповые помещения, показать шкафчик, кровать, игрушки, рассказать, чем ребенок будет заниматься, во что играть, познакомить с режимом дня, вместе обсудить, как облегчить период адаптации.</a:t>
            </a:r>
          </a:p>
          <a:p>
            <a:pPr algn="just" fontAlgn="base"/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СВОЮ ОЧЕРЕДЬ, РОДИТЕЛИ ДОЛЖНЫ ВНИМАТЕЛЬНО ПРИСЛУШИВАТЬСЯ К СОВЕТАМ ПЕДАГОГА</a:t>
            </a:r>
            <a:r>
              <a:rPr lang="ru-RU" dirty="0" smtClean="0"/>
              <a:t>, </a:t>
            </a:r>
            <a:r>
              <a:rPr lang="ru-RU" dirty="0"/>
              <a:t>принимать к сведению его консультации, наблюдения и пожелания. Если ребенок видит хорошие, доброжелательные отношения между своими родителями и воспитателями, он гораздо быстрее адаптируется в новой </a:t>
            </a:r>
            <a:r>
              <a:rPr lang="ru-RU" dirty="0" smtClean="0"/>
              <a:t>обстановке.</a:t>
            </a:r>
            <a:endParaRPr lang="ru-RU" dirty="0"/>
          </a:p>
          <a:p>
            <a:pPr algn="just"/>
            <a:endParaRPr lang="ru-RU" dirty="0"/>
          </a:p>
        </p:txBody>
      </p:sp>
      <p:pic>
        <p:nvPicPr>
          <p:cNvPr id="5124" name="Picture 4" descr="МДОУ «Детский сад №144». Воспитатели рекомендую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0215">
            <a:off x="352208" y="2034318"/>
            <a:ext cx="4643277" cy="348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55808" r="8284" b="1316"/>
          <a:stretch/>
        </p:blipFill>
        <p:spPr>
          <a:xfrm rot="10800000">
            <a:off x="0" y="0"/>
            <a:ext cx="12192000" cy="16425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55808" r="17790" b="-4889"/>
          <a:stretch/>
        </p:blipFill>
        <p:spPr>
          <a:xfrm>
            <a:off x="1" y="6026595"/>
            <a:ext cx="5347694" cy="95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5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142" y="453991"/>
            <a:ext cx="10515600" cy="29228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Одна </a:t>
            </a:r>
            <a:r>
              <a:rPr lang="ru-RU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из задач адаптационного периода </a:t>
            </a:r>
            <a:r>
              <a:rPr lang="ru-RU" dirty="0"/>
              <a:t>— помочь ребенку как можно быстрее и безболезненнее освоиться в новой ситуации, почувствовать себя увереннее, хозяином ситуации.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/>
              <a:t> </a:t>
            </a:r>
            <a:r>
              <a:rPr lang="ru-RU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Уверенным </a:t>
            </a:r>
            <a:r>
              <a:rPr lang="ru-RU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малыш будет</a:t>
            </a:r>
            <a:r>
              <a:rPr lang="ru-RU" dirty="0"/>
              <a:t>, если узнает и поймет, что за люди его окружают; в каком помещении он живет и т.д. Решению этой задачи, начиная с первого дня пребывания в саду, посвящается все первое полугодие (до января).</a:t>
            </a:r>
          </a:p>
        </p:txBody>
      </p:sp>
      <p:pic>
        <p:nvPicPr>
          <p:cNvPr id="7170" name="Picture 2" descr="осенняя акция, осень, Акиба png | PNGEg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26" b="98174" l="7778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5322">
            <a:off x="-1352384" y="1737668"/>
            <a:ext cx="9068635" cy="512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осенняя акция, осень, Акиба png | PNGEg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26" b="98174" l="7778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91195">
            <a:off x="5064875" y="1593289"/>
            <a:ext cx="9068635" cy="512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осенняя акция, осень, Акиба png | PNGEg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26" b="98174" l="7778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34680">
            <a:off x="2040939" y="1737668"/>
            <a:ext cx="9068635" cy="512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28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Советы родителям дошколь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06" y="1411705"/>
            <a:ext cx="9833811" cy="365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42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Игры с родителями для успешной адаптации в 3-4 года</a:t>
            </a:r>
            <a:endParaRPr lang="ru-RU" b="1" dirty="0">
              <a:ln w="12700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6254" y="1864225"/>
            <a:ext cx="8133347" cy="483469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100" b="1" dirty="0" smtClean="0"/>
              <a:t>Прощание с утра. </a:t>
            </a:r>
            <a:r>
              <a:rPr lang="ru-RU" sz="3100" b="1" i="1" dirty="0" smtClean="0"/>
              <a:t>Игра «Семейный ритуал» </a:t>
            </a:r>
            <a:r>
              <a:rPr lang="ru-RU" dirty="0" smtClean="0"/>
              <a:t>- в основе может стать любое действие, движение, присказка или фраза, которую родители вместе с ребенком должны придумать и отработать дома. </a:t>
            </a:r>
            <a:r>
              <a:rPr lang="ru-RU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r>
              <a:rPr lang="ru-RU" dirty="0" smtClean="0"/>
              <a:t>: 1) «Время объятий» – Предложите ребенку по приходу в детский сад ввести минутку объятий (можно подкрепить это звонком будильника) после которой вы уходите на работу и не поддаетесь на его провокационные истерики. </a:t>
            </a:r>
          </a:p>
          <a:p>
            <a:pPr algn="just"/>
            <a:r>
              <a:rPr lang="ru-RU" dirty="0" smtClean="0"/>
              <a:t>2) «Носик к носику» - Предложите ребенку в знак прощания поиграть «носик об носик» с вами, при этом сопровождая каким-либо коротким стишком. </a:t>
            </a:r>
          </a:p>
          <a:p>
            <a:pPr algn="just"/>
            <a:r>
              <a:rPr lang="ru-RU" dirty="0" smtClean="0"/>
              <a:t>3) «Мужское пожатие». Этот вариант подойдет, если мальчика в детский сад провожает отец. Мужским рукопожатием папа может вселить в сына уверенность, мужество и взрослость.</a:t>
            </a:r>
            <a:endParaRPr lang="ru-RU" dirty="0"/>
          </a:p>
        </p:txBody>
      </p:sp>
      <p:pic>
        <p:nvPicPr>
          <p:cNvPr id="9218" name="Picture 2" descr="Дети и родители. Картинки | andrey-eltsov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9" y="4186989"/>
            <a:ext cx="3548595" cy="25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07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Игры с родителями для успешной адаптации в 3-4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14383"/>
            <a:ext cx="10515600" cy="43513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latin typeface="Bahnschrift SemiBold SemiConden" panose="020B0502040204020203" pitchFamily="34" charset="0"/>
              </a:rPr>
              <a:t>В ожидании мамы. </a:t>
            </a:r>
            <a:r>
              <a:rPr lang="ru-RU" dirty="0" smtClean="0"/>
              <a:t>Очень часто дети устраивают истерики в середине дня или во время тихого часа, просятся к родителям. </a:t>
            </a:r>
          </a:p>
          <a:p>
            <a:pPr algn="just"/>
            <a:r>
              <a:rPr lang="ru-RU" dirty="0" smtClean="0"/>
              <a:t>В этом случае вы можете предложить ему: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b="1" i="1" dirty="0" smtClean="0"/>
              <a:t>Игра «Миссия: спасти маму». </a:t>
            </a:r>
            <a:r>
              <a:rPr lang="ru-RU" dirty="0" smtClean="0"/>
              <a:t>Собираясь в детский сад, возьмите игрушечный (немаленький) ключ и отдайте ребенку со словами: «Этот ключ я даю тебе на сохранение. Без него я не смогу вечером попасть домой. Охраняй его весь день, а вечером я за ним обязательно приеду». Это даст ребенку чувство спокойствия и нужности. Этот ключ можете выдавать ему каждое утро, что в последствие может стать вашим ритуалом, гарантирующим безопасность малышу.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60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10635"/>
            <a:ext cx="10515600" cy="29388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/>
              <a:t> </a:t>
            </a:r>
            <a:r>
              <a:rPr lang="ru-RU" b="1" i="1" dirty="0" smtClean="0"/>
              <a:t>Игра «Секретное послание». </a:t>
            </a:r>
            <a:r>
              <a:rPr lang="ru-RU" dirty="0" smtClean="0"/>
              <a:t>С утра на листочке бумаги напишите время, когда планируете забрать ребенка из детского сада и объяснить ему, что именно в это время вы за ним придете. Положите послание в карман, и ребенок сможет доставать его в любое время. Это приём поможет воспитателям, а также научит ребенка разбираться во времени и сверяться с электронными часами.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Игры с родителями для успешной адаптации в 3-4 года</a:t>
            </a:r>
            <a:endParaRPr lang="ru-RU" dirty="0"/>
          </a:p>
        </p:txBody>
      </p:sp>
      <p:pic>
        <p:nvPicPr>
          <p:cNvPr id="10242" name="Picture 2" descr="Часики из фетра ТикТак (4410417) - Купить по цене от 154.00 руб. | Интернет  магазин SIMA-LAND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13" b="972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718" y="5217862"/>
            <a:ext cx="1640138" cy="16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Часики из фетра ТикТак (4410417) - Купить по цене от 154.00 руб. | Интернет  магазин SIMA-LAND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13" b="972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164" y="5217862"/>
            <a:ext cx="1640138" cy="16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Часики из фетра ТикТак (4410417) - Купить по цене от 154.00 руб. | Интернет  магазин SIMA-LAND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13" b="972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013" y="5217862"/>
            <a:ext cx="1640138" cy="16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Часики из фетра ТикТак (4410417) - Купить по цене от 154.00 руб. | Интернет  магазин SIMA-LAND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13" b="972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862" y="5217862"/>
            <a:ext cx="1640138" cy="16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67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ОСЕНЬ ПРИШЛА.стихи для детей ~ Поэзия (Стихи для детей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512" y="-1"/>
            <a:ext cx="805244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39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91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37761" y="222549"/>
            <a:ext cx="1904598" cy="19637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162" y="3133210"/>
            <a:ext cx="5433072" cy="3507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222549"/>
            <a:ext cx="9646371" cy="2739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Муниципальное бюджетное дошкольное образовательное учреждение</a:t>
            </a:r>
            <a:b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"</a:t>
            </a:r>
            <a:r>
              <a:rPr lang="ru-RU" sz="2400" b="1" dirty="0" err="1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Билингвальный</a:t>
            </a: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 детский сад №168 комбинированного вида"</a:t>
            </a:r>
            <a:b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Советского района</a:t>
            </a:r>
            <a:b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 города Казани </a:t>
            </a:r>
            <a:b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nstantia" panose="02030602050306030303" pitchFamily="18" charset="0"/>
              </a:rPr>
              <a:t>Республики Татарстан</a:t>
            </a:r>
            <a:endParaRPr lang="ru-RU" sz="2400" dirty="0">
              <a:ln w="9525">
                <a:solidFill>
                  <a:schemeClr val="tx1"/>
                </a:solidFill>
                <a:prstDash val="solid"/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66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Адаптаци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73" y="-15525"/>
            <a:ext cx="10582053" cy="684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55808" r="8284" b="1316"/>
          <a:stretch/>
        </p:blipFill>
        <p:spPr>
          <a:xfrm rot="16200000">
            <a:off x="8273716" y="2939716"/>
            <a:ext cx="6906126" cy="9304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55808" r="8284" b="1316"/>
          <a:stretch/>
        </p:blipFill>
        <p:spPr>
          <a:xfrm rot="5400000">
            <a:off x="-3003884" y="2939716"/>
            <a:ext cx="6906126" cy="93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5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5"/>
            <a:ext cx="12192000" cy="6850355"/>
          </a:xfrm>
        </p:spPr>
      </p:pic>
      <p:sp>
        <p:nvSpPr>
          <p:cNvPr id="7" name="TextBox 6"/>
          <p:cNvSpPr txBox="1"/>
          <p:nvPr/>
        </p:nvSpPr>
        <p:spPr>
          <a:xfrm>
            <a:off x="3491163" y="3743513"/>
            <a:ext cx="6376737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Рекомендации для родителей по адаптации младших дошкольников</a:t>
            </a:r>
          </a:p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Возраст 3-4 года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53500" y="6316419"/>
            <a:ext cx="323850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Воспитатель второй младшей группы: </a:t>
            </a:r>
            <a:r>
              <a:rPr lang="ru-RU" sz="1400" b="1" i="1" dirty="0" smtClean="0"/>
              <a:t>Набиуллина Айсылу </a:t>
            </a:r>
            <a:r>
              <a:rPr lang="ru-RU" sz="1400" b="1" i="1" dirty="0" err="1" smtClean="0"/>
              <a:t>Фаридовна</a:t>
            </a: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126871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103"/>
            <a:ext cx="10603832" cy="6831897"/>
          </a:xfrm>
        </p:spPr>
      </p:pic>
      <p:sp>
        <p:nvSpPr>
          <p:cNvPr id="5" name="TextBox 4"/>
          <p:cNvSpPr txBox="1"/>
          <p:nvPr/>
        </p:nvSpPr>
        <p:spPr>
          <a:xfrm>
            <a:off x="5482389" y="216902"/>
            <a:ext cx="670961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Bahnschrift SemiBold SemiConden" panose="020B0502040204020203" pitchFamily="34" charset="0"/>
              </a:rPr>
              <a:t>Адаптация </a:t>
            </a:r>
            <a:r>
              <a:rPr lang="ru-RU" sz="2000" dirty="0">
                <a:latin typeface="Bahnschrift SemiBold SemiConden" panose="020B0502040204020203" pitchFamily="34" charset="0"/>
              </a:rPr>
              <a:t>— это приспособление или привыкание  организма  к  новой  обстановке. Для ребенка </a:t>
            </a:r>
            <a:r>
              <a:rPr lang="ru-RU" sz="2000" dirty="0" smtClean="0">
                <a:latin typeface="Bahnschrift SemiBold SemiConden" panose="020B0502040204020203" pitchFamily="34" charset="0"/>
              </a:rPr>
              <a:t>детская организация, </a:t>
            </a:r>
            <a:r>
              <a:rPr lang="ru-RU" sz="2000" dirty="0">
                <a:latin typeface="Bahnschrift SemiBold SemiConden" panose="020B0502040204020203" pitchFamily="34" charset="0"/>
              </a:rPr>
              <a:t>несомненно, является еще неизвестным пространством, с новым окружением и отношениями. Вся жизнь ребёнка кардинальным образом меняется. Ребёнку необходимо время, чтобы адаптироваться к новой жизни в детскому саду</a:t>
            </a:r>
            <a:r>
              <a:rPr lang="ru-RU" sz="2000" dirty="0" smtClean="0">
                <a:latin typeface="Bahnschrift SemiBold SemiConden" panose="020B0502040204020203" pitchFamily="34" charset="0"/>
              </a:rPr>
              <a:t>. Адаптация малышей проходит в ДОО с начала учебного года – </a:t>
            </a:r>
            <a:r>
              <a:rPr lang="ru-RU" sz="2400" dirty="0" smtClean="0">
                <a:latin typeface="Bahnschrift SemiBold SemiConden" panose="020B0502040204020203" pitchFamily="34" charset="0"/>
              </a:rPr>
              <a:t>Сентября!</a:t>
            </a:r>
            <a:endParaRPr lang="ru-RU" sz="2400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7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6"/>
          <a:stretch/>
        </p:blipFill>
        <p:spPr>
          <a:xfrm>
            <a:off x="1" y="0"/>
            <a:ext cx="12191999" cy="3914274"/>
          </a:xfrm>
        </p:spPr>
      </p:pic>
      <p:sp>
        <p:nvSpPr>
          <p:cNvPr id="5" name="Прямоугольник 4"/>
          <p:cNvSpPr/>
          <p:nvPr/>
        </p:nvSpPr>
        <p:spPr>
          <a:xfrm>
            <a:off x="2662988" y="4337367"/>
            <a:ext cx="71066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 smtClean="0">
                <a:latin typeface="Bahnschrift SemiBold SemiConden" panose="020B0502040204020203" pitchFamily="34" charset="0"/>
              </a:rPr>
              <a:t>1.</a:t>
            </a:r>
            <a:r>
              <a:rPr lang="ru-RU" sz="2400" b="0" i="0" dirty="0" smtClean="0">
                <a:effectLst/>
                <a:latin typeface="Bahnschrift SemiBold SemiConden" panose="020B0502040204020203" pitchFamily="34" charset="0"/>
              </a:rPr>
              <a:t>легкая адаптация – поведение ребенка нормализуется в течение 10-15 дней;</a:t>
            </a:r>
          </a:p>
          <a:p>
            <a:pPr algn="ctr" fontAlgn="base">
              <a:buFont typeface="+mj-lt"/>
              <a:buAutoNum type="arabicPeriod"/>
            </a:pPr>
            <a:endParaRPr lang="ru-RU" sz="2400" b="0" i="0" dirty="0" smtClean="0">
              <a:effectLst/>
              <a:latin typeface="Bahnschrift SemiBold SemiConden" panose="020B0502040204020203" pitchFamily="34" charset="0"/>
            </a:endParaRPr>
          </a:p>
          <a:p>
            <a:pPr algn="ctr" fontAlgn="base">
              <a:buFont typeface="+mj-lt"/>
              <a:buAutoNum type="arabicPeriod"/>
            </a:pPr>
            <a:r>
              <a:rPr lang="ru-RU" sz="2400" b="0" i="0" dirty="0" smtClean="0">
                <a:effectLst/>
                <a:latin typeface="Bahnschrift SemiBold SemiConden" panose="020B0502040204020203" pitchFamily="34" charset="0"/>
              </a:rPr>
              <a:t>адаптация средней тяжести – в течение месяца;</a:t>
            </a:r>
          </a:p>
          <a:p>
            <a:pPr algn="ctr" fontAlgn="base">
              <a:buFont typeface="+mj-lt"/>
              <a:buAutoNum type="arabicPeriod"/>
            </a:pPr>
            <a:endParaRPr lang="ru-RU" sz="2400" b="0" i="0" dirty="0" smtClean="0">
              <a:effectLst/>
              <a:latin typeface="Bahnschrift SemiBold SemiConden" panose="020B0502040204020203" pitchFamily="34" charset="0"/>
            </a:endParaRPr>
          </a:p>
          <a:p>
            <a:pPr algn="ctr" fontAlgn="base">
              <a:buFont typeface="+mj-lt"/>
              <a:buAutoNum type="arabicPeriod"/>
            </a:pPr>
            <a:r>
              <a:rPr lang="ru-RU" sz="2400" b="0" i="0" dirty="0" smtClean="0">
                <a:effectLst/>
                <a:latin typeface="Bahnschrift SemiBold SemiConden" panose="020B0502040204020203" pitchFamily="34" charset="0"/>
              </a:rPr>
              <a:t>тяжелая адаптация – требуется от 2 до 6 месяцев</a:t>
            </a:r>
            <a:endParaRPr lang="ru-RU" sz="2400" b="0" i="0" dirty="0">
              <a:effectLst/>
              <a:latin typeface="Bahnschrift SemiBold SemiConden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0627" y="3633068"/>
            <a:ext cx="1051214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ВЫДЕЛЯЮТ ТРИ ВАРИАНТА АДАПТАЦИИ</a:t>
            </a:r>
            <a:endParaRPr lang="ru-RU" sz="3600" b="1" dirty="0">
              <a:ln w="22225">
                <a:solidFill>
                  <a:srgbClr val="002060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11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55808" r="8284" b="1316"/>
          <a:stretch/>
        </p:blipFill>
        <p:spPr>
          <a:xfrm rot="16200000">
            <a:off x="8273716" y="2939716"/>
            <a:ext cx="6906126" cy="9304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55808" r="8284" b="1316"/>
          <a:stretch/>
        </p:blipFill>
        <p:spPr>
          <a:xfrm rot="5400000">
            <a:off x="-2987842" y="2987842"/>
            <a:ext cx="6906126" cy="9304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39644" y="2732007"/>
            <a:ext cx="932231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800" b="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Первоначально для каждого ребенка устанавливается индивидуальный режим. Время пребывания малыша в </a:t>
            </a:r>
            <a:r>
              <a:rPr lang="ru-RU" sz="2800" b="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ДОО </a:t>
            </a:r>
            <a:r>
              <a:rPr lang="ru-RU" sz="2800" b="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увеличивается постепенно в зависимости от его привыкания. Облегчить малышу привыкание помогут некоторые несложные приемы.</a:t>
            </a:r>
          </a:p>
          <a:p>
            <a:pPr algn="just" fontAlgn="base"/>
            <a:endParaRPr lang="ru-RU" sz="2800" b="0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  <a:p>
            <a:pPr algn="just" fontAlgn="base"/>
            <a:r>
              <a:rPr lang="ru-RU" sz="2800" b="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Например, просить приносить с собой из дома любимую игрушку, которую малыш, если загрустит, сможет прижать к себе и почувствовать себя более спокойно.</a:t>
            </a:r>
            <a:endParaRPr lang="ru-RU" sz="2800" b="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55808" r="8284" b="1316"/>
          <a:stretch/>
        </p:blipFill>
        <p:spPr>
          <a:xfrm rot="10800000">
            <a:off x="838200" y="0"/>
            <a:ext cx="10423358" cy="140430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529247" y="1250948"/>
            <a:ext cx="953271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Приемы легкой адаптации и рекомендации от воспитателя</a:t>
            </a:r>
            <a:endParaRPr lang="ru-RU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863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37" y="0"/>
            <a:ext cx="7084196" cy="4427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42638" y="4427622"/>
            <a:ext cx="11704720" cy="24303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3600" dirty="0" smtClean="0"/>
              <a:t>Главным же расслабляющим средством для дошкольника является игра. </a:t>
            </a:r>
            <a:r>
              <a:rPr lang="ru-RU" sz="3600" dirty="0" smtClean="0"/>
              <a:t>Её </a:t>
            </a:r>
            <a:r>
              <a:rPr lang="ru-RU" sz="3600" dirty="0" smtClean="0"/>
              <a:t>основная задача в этот период – налаживание доверительных отношений с каждым ребенком, попытка вызвать у детей положительное отношение к детскому саду.</a:t>
            </a:r>
            <a:endParaRPr lang="ru-RU" sz="3600" dirty="0"/>
          </a:p>
        </p:txBody>
      </p:sp>
      <p:pic>
        <p:nvPicPr>
          <p:cNvPr id="2050" name="Picture 2" descr="Частный детский сад — начальная школа &quot;Давайте раст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834" y="84942"/>
            <a:ext cx="4612547" cy="4257738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71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Фон осенний для презентации детский сад - 35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79095" y="1402205"/>
            <a:ext cx="105938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0" i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ТАКЖЕ В ПРОЦЕССЕ АДАПТАЦИИ РЕБЕНКА В ДОУ ИСПОЛЬЗУЮТ ТАКИЕ ФОРМЫ И СПОСОБЫ АДАПТАЦИИ ДЕТЕЙ КАК: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7858" y="2758243"/>
            <a:ext cx="51675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Элементы телесной терапии (обнять, погладить)</a:t>
            </a:r>
          </a:p>
          <a:p>
            <a:r>
              <a:rPr lang="ru-RU" sz="2800" b="0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В детском возрасте необходимо развивать координацию, гибкость и выносливость.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pic>
        <p:nvPicPr>
          <p:cNvPr id="13" name="Объект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5946">
            <a:off x="6205104" y="2634739"/>
            <a:ext cx="3572164" cy="40679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467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 осенний для презентации детский сад - 35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91916" y="259688"/>
            <a:ext cx="9512967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0" i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ФОРМЫ И СПОСОБЫ АДАПТАЦИИ ДЕТЕЙ КАК:</a:t>
            </a:r>
            <a:endParaRPr lang="ru-RU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178" y="1492915"/>
            <a:ext cx="112936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000" b="0" i="1" u="sng" dirty="0" smtClean="0">
                <a:effectLst/>
                <a:latin typeface="Bahnschrift SemiBold SemiConden" panose="020B0502040204020203" pitchFamily="34" charset="0"/>
              </a:rPr>
              <a:t>ИСПОЛНЕНИЕ КОЛЫБЕЛЬНЫХ ПЕСЕН ПЕРЕД СНОМ</a:t>
            </a:r>
            <a:r>
              <a:rPr lang="ru-RU" sz="2000" b="0" i="0" dirty="0" smtClean="0">
                <a:effectLst/>
                <a:latin typeface="Bahnschrift SemiBold SemiConden" panose="020B0502040204020203" pitchFamily="34" charset="0"/>
              </a:rPr>
              <a:t> — колыбельные — первые уроки родного языка для ребенка.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u="sng" dirty="0">
                <a:latin typeface="Bahnschrift SemiBold SemiConden" panose="020B0502040204020203" pitchFamily="34" charset="0"/>
              </a:rPr>
              <a:t> </a:t>
            </a:r>
            <a:r>
              <a:rPr lang="ru-RU" sz="2000" i="1" u="sng" dirty="0" smtClean="0">
                <a:latin typeface="Bahnschrift SemiBold SemiConden" panose="020B0502040204020203" pitchFamily="34" charset="0"/>
              </a:rPr>
              <a:t>РЕЛАКСАЦИОННЫЕ ИГРЫ (</a:t>
            </a:r>
            <a:r>
              <a:rPr lang="ru-RU" sz="2000" i="1" dirty="0">
                <a:latin typeface="Bahnschrift SemiBold SemiConden" panose="020B0502040204020203" pitchFamily="34" charset="0"/>
              </a:rPr>
              <a:t>песок, вода) </a:t>
            </a:r>
            <a:r>
              <a:rPr lang="ru-RU" sz="2000" dirty="0">
                <a:latin typeface="Bahnschrift SemiBold SemiConden" panose="020B0502040204020203" pitchFamily="34" charset="0"/>
              </a:rPr>
              <a:t>— релаксация — это снятие напряжения, расслабление, отдых</a:t>
            </a:r>
            <a:r>
              <a:rPr lang="ru-RU" sz="2000" dirty="0" smtClean="0">
                <a:latin typeface="Bahnschrift SemiBold SemiConden" panose="020B05020402040202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i="1" u="sng" dirty="0" smtClean="0">
                <a:latin typeface="Bahnschrift SemiBold SemiConden" panose="020B0502040204020203" pitchFamily="34" charset="0"/>
              </a:rPr>
              <a:t>СКАЗКОТЕРАПИЯ </a:t>
            </a:r>
            <a:r>
              <a:rPr lang="ru-RU" sz="2000" dirty="0" smtClean="0">
                <a:latin typeface="Bahnschrift SemiBold SemiConden" panose="020B0502040204020203" pitchFamily="34" charset="0"/>
              </a:rPr>
              <a:t>— </a:t>
            </a:r>
            <a:r>
              <a:rPr lang="ru-RU" sz="2000" dirty="0">
                <a:latin typeface="Bahnschrift SemiBold SemiConden" panose="020B0502040204020203" pitchFamily="34" charset="0"/>
              </a:rPr>
              <a:t>это процесс воспитания ребенка, развития души, повышение уровня осознанности событий, приобретения знаний о законах жизни и способах социального проявления созидательной творческой силы</a:t>
            </a:r>
            <a:r>
              <a:rPr lang="ru-RU" sz="2000" dirty="0" smtClean="0">
                <a:latin typeface="Bahnschrift SemiBold SemiConden" panose="020B05020402040202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i="1" u="sng" dirty="0" smtClean="0">
                <a:latin typeface="Bahnschrift SemiBold SemiConden" panose="020B0502040204020203" pitchFamily="34" charset="0"/>
              </a:rPr>
              <a:t>МУЗЫКАЛЬНЫЕ ЗАНЯТИЯ И РАЗВИТИЕ ДВИЖЕНИЙ</a:t>
            </a:r>
            <a:r>
              <a:rPr lang="ru-RU" sz="2000" dirty="0" smtClean="0">
                <a:latin typeface="Bahnschrift SemiBold SemiConden" panose="020B0502040204020203" pitchFamily="34" charset="0"/>
              </a:rPr>
              <a:t> — </a:t>
            </a:r>
            <a:r>
              <a:rPr lang="ru-RU" sz="2000" dirty="0">
                <a:latin typeface="Bahnschrift SemiBold SemiConden" panose="020B0502040204020203" pitchFamily="34" charset="0"/>
              </a:rPr>
              <a:t>музыка рано начинает привлекать внимание детей и вызывает у большинства из них постоянный интерес. </a:t>
            </a:r>
            <a:endParaRPr lang="ru-RU" sz="2000" dirty="0" smtClean="0">
              <a:latin typeface="Bahnschrift SemiBold SemiConden" panose="020B0502040204020203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i="1" u="sng" dirty="0" smtClean="0">
                <a:latin typeface="Bahnschrift SemiBold SemiConden" panose="020B0502040204020203" pitchFamily="34" charset="0"/>
              </a:rPr>
              <a:t>ИГРОВЫЕ МЕТОДЫ</a:t>
            </a:r>
            <a:r>
              <a:rPr lang="ru-RU" sz="2000" i="1" dirty="0" smtClean="0">
                <a:latin typeface="Bahnschrift SemiBold SemiConden" panose="020B0502040204020203" pitchFamily="34" charset="0"/>
              </a:rPr>
              <a:t> ВЗАИМОДЕЙСТВИЯ С РЕБЕНКОМ.</a:t>
            </a:r>
            <a:r>
              <a:rPr lang="ru-RU" sz="2000" i="1" dirty="0">
                <a:latin typeface="Bahnschrift SemiBold SemiConden" panose="020B0502040204020203" pitchFamily="34" charset="0"/>
              </a:rPr>
              <a:t> </a:t>
            </a:r>
            <a:r>
              <a:rPr lang="ru-RU" sz="2000" dirty="0">
                <a:latin typeface="Bahnschrift SemiBold SemiConden" panose="020B0502040204020203" pitchFamily="34" charset="0"/>
              </a:rPr>
              <a:t>Основная задача игр в этот период — формирование эмоционального контакта, доверия детей к воспитателю. Ребенок должен увидеть в воспитателе доброго, всегда готового прийти на помощь человека (как мама) и интересного партнера в игре. Эмоциональное общение возникает на основе совместных действий, сопровождаемых улыбкой, ласковой интонацией, проявлением заботы к каждому малышу. Первые игры должны быть фронтальными, чтобы ни один ребенок не чувствовал себя обделенным вниманием, как уже говорилось прежде. Инициатором игр всегда выступает взрослый. Игры выбираются с учетом возможностей детей, места проведения.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345215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689</Words>
  <Application>Microsoft Office PowerPoint</Application>
  <PresentationFormat>Широкоэкранный</PresentationFormat>
  <Paragraphs>42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Bahnschrift SemiBold SemiConden</vt:lpstr>
      <vt:lpstr>Calibri</vt:lpstr>
      <vt:lpstr>Calibri Light</vt:lpstr>
      <vt:lpstr>Constantia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Игры с родителями для успешной адаптации в 3-4 года</vt:lpstr>
      <vt:lpstr>Игры с родителями для успешной адаптации в 3-4 года</vt:lpstr>
      <vt:lpstr>Игры с родителями для успешной адаптации в 3-4 года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24</cp:revision>
  <dcterms:created xsi:type="dcterms:W3CDTF">2022-10-13T16:58:59Z</dcterms:created>
  <dcterms:modified xsi:type="dcterms:W3CDTF">2022-10-13T19:34:57Z</dcterms:modified>
</cp:coreProperties>
</file>